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86" r:id="rId4"/>
    <p:sldId id="258" r:id="rId5"/>
    <p:sldId id="292" r:id="rId6"/>
    <p:sldId id="287" r:id="rId7"/>
    <p:sldId id="288" r:id="rId8"/>
    <p:sldId id="289" r:id="rId9"/>
    <p:sldId id="291" r:id="rId10"/>
    <p:sldId id="290" r:id="rId11"/>
    <p:sldId id="294" r:id="rId12"/>
    <p:sldId id="274" r:id="rId13"/>
    <p:sldId id="295" r:id="rId14"/>
    <p:sldId id="296" r:id="rId15"/>
    <p:sldId id="297" r:id="rId16"/>
    <p:sldId id="293" r:id="rId17"/>
    <p:sldId id="298" r:id="rId18"/>
    <p:sldId id="266" r:id="rId19"/>
    <p:sldId id="299" r:id="rId20"/>
    <p:sldId id="279" r:id="rId21"/>
    <p:sldId id="301" r:id="rId22"/>
    <p:sldId id="300" r:id="rId23"/>
    <p:sldId id="302" r:id="rId24"/>
    <p:sldId id="276" r:id="rId25"/>
    <p:sldId id="281" r:id="rId26"/>
    <p:sldId id="271" r:id="rId27"/>
    <p:sldId id="268" r:id="rId28"/>
    <p:sldId id="280" r:id="rId29"/>
    <p:sldId id="303" r:id="rId30"/>
    <p:sldId id="263" r:id="rId31"/>
    <p:sldId id="259" r:id="rId32"/>
    <p:sldId id="270" r:id="rId33"/>
    <p:sldId id="283" r:id="rId34"/>
    <p:sldId id="284" r:id="rId35"/>
    <p:sldId id="285" r:id="rId36"/>
    <p:sldId id="309" r:id="rId37"/>
    <p:sldId id="308" r:id="rId38"/>
    <p:sldId id="311" r:id="rId39"/>
    <p:sldId id="310" r:id="rId40"/>
    <p:sldId id="304" r:id="rId41"/>
    <p:sldId id="305" r:id="rId42"/>
    <p:sldId id="306" r:id="rId43"/>
    <p:sldId id="307" r:id="rId44"/>
    <p:sldId id="312" r:id="rId45"/>
    <p:sldId id="313" r:id="rId46"/>
    <p:sldId id="315" r:id="rId47"/>
    <p:sldId id="314" r:id="rId48"/>
    <p:sldId id="316" r:id="rId49"/>
    <p:sldId id="317" r:id="rId50"/>
    <p:sldId id="318" r:id="rId51"/>
    <p:sldId id="319" r:id="rId52"/>
    <p:sldId id="320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2286"/>
  </p:normalViewPr>
  <p:slideViewPr>
    <p:cSldViewPr snapToGrid="0" snapToObjects="1">
      <p:cViewPr>
        <p:scale>
          <a:sx n="160" d="100"/>
          <a:sy n="160" d="100"/>
        </p:scale>
        <p:origin x="232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2018/6/29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8B8E2-9FF0-8C47-9210-BA66A45EF6EF}" type="datetimeFigureOut">
              <a:t>2018/6/29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6D972-6CA5-F143-8758-5D97F0BED6E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42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en-US" altLang="zh-CN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02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app.use</a:t>
            </a:r>
            <a:r>
              <a:rPr lang="en-US" altLang="zh-CN" dirty="0" smtClean="0"/>
              <a:t>((</a:t>
            </a:r>
            <a:r>
              <a:rPr lang="en-US" altLang="zh-CN" dirty="0" err="1" smtClean="0"/>
              <a:t>req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dirty="0" err="1" smtClean="0"/>
              <a:t>res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dirty="0" err="1" smtClean="0"/>
              <a:t>next</a:t>
            </a:r>
            <a:r>
              <a:rPr lang="en-US" altLang="zh-CN" dirty="0" smtClean="0"/>
              <a:t>)=&gt;{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dirty="0" err="1" smtClean="0"/>
              <a:t>res.header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"Access-Control-Allow-Origin","*"</a:t>
            </a:r>
            <a:r>
              <a:rPr lang="en-US" altLang="zh-CN" dirty="0" smtClean="0"/>
              <a:t>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 err="1" smtClean="0"/>
              <a:t>res.header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"Allow-Control-Access-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Mehtods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","GET,POST,PUT,DELETE,OPTIONS"</a:t>
            </a:r>
            <a:r>
              <a:rPr lang="en-US" altLang="zh-CN" dirty="0" smtClean="0"/>
              <a:t>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 err="1" smtClean="0"/>
              <a:t>res.header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"Access-Control-Allow-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Headers","Content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-Type"</a:t>
            </a:r>
            <a:r>
              <a:rPr lang="en-US" altLang="zh-CN" smtClean="0"/>
              <a:t>)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mtClean="0"/>
              <a:t>next()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mtClean="0"/>
              <a:t>})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6D972-6CA5-F143-8758-5D97F0BED6E2}" type="slidenum">
              <a:rPr lang="uk-UA" smtClean="0"/>
              <a:t>35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4251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2018/6/29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expressjs.com.cn/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pressjs.com.cn/resources/middleware.html" TargetMode="External"/><Relationship Id="rId3" Type="http://schemas.openxmlformats.org/officeDocument/2006/relationships/hyperlink" Target="https://github.com/senchalabs/connect#middlewar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s://developer.mozilla.org/en-US/docs/Glossary/XS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Express.js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 rot="788091">
            <a:off x="3748242" y="3167390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http://www.expressjs.com.cn/</a:t>
            </a:r>
          </a:p>
        </p:txBody>
      </p:sp>
    </p:spTree>
    <p:extLst>
      <p:ext uri="{BB962C8B-B14F-4D97-AF65-F5344CB8AC3E}">
        <p14:creationId xmlns:p14="http://schemas.microsoft.com/office/powerpoint/2010/main" val="618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2124635"/>
          </a:xfrm>
        </p:spPr>
        <p:txBody>
          <a:bodyPr/>
          <a:lstStyle/>
          <a:p>
            <a:r>
              <a:rPr lang="en-US" altLang="zh-CN" sz="2000" dirty="0" err="1" smtClean="0"/>
              <a:t>app.all</a:t>
            </a: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get|post|put|delete</a:t>
            </a:r>
            <a:r>
              <a:rPr lang="en-US" altLang="zh-CN" sz="2000" dirty="0" smtClean="0"/>
              <a:t>..](path</a:t>
            </a:r>
            <a:r>
              <a:rPr lang="en-US" altLang="zh-CN" sz="2000" dirty="0"/>
              <a:t>, callback [, callback </a:t>
            </a:r>
            <a:r>
              <a:rPr lang="en-US" altLang="zh-CN" sz="2000" dirty="0" smtClean="0"/>
              <a:t>...])</a:t>
            </a:r>
          </a:p>
          <a:p>
            <a:r>
              <a:rPr lang="en-US" altLang="zh-CN" sz="2000" dirty="0" smtClean="0"/>
              <a:t>callback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be:</a:t>
            </a:r>
          </a:p>
          <a:p>
            <a:pPr lvl="1"/>
            <a:r>
              <a:rPr lang="en-US" altLang="zh-CN" sz="1800" dirty="0"/>
              <a:t>A middleware function.</a:t>
            </a:r>
          </a:p>
          <a:p>
            <a:pPr lvl="1"/>
            <a:r>
              <a:rPr lang="en-US" altLang="zh-CN" sz="1800" dirty="0"/>
              <a:t>A series of middleware functions (separated by commas).</a:t>
            </a:r>
          </a:p>
          <a:p>
            <a:pPr lvl="1"/>
            <a:r>
              <a:rPr lang="en-US" altLang="zh-CN" sz="1800" dirty="0"/>
              <a:t>An array of middleware functions.</a:t>
            </a:r>
          </a:p>
          <a:p>
            <a:pPr lvl="1"/>
            <a:r>
              <a:rPr lang="en-US" altLang="zh-CN" sz="1800" dirty="0"/>
              <a:t>A combination of all of the above</a:t>
            </a:r>
          </a:p>
          <a:p>
            <a:pPr lvl="1"/>
            <a:endParaRPr lang="en-US" altLang="zh-CN" sz="16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app.method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67" y="3570816"/>
            <a:ext cx="6756400" cy="1087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33" y="4737879"/>
            <a:ext cx="5571067" cy="202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Router==“Mini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Application”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761999" y="1599218"/>
            <a:ext cx="10424584" cy="4414232"/>
            <a:chOff x="761999" y="1599218"/>
            <a:chExt cx="10424584" cy="44142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999" y="1599218"/>
              <a:ext cx="4455583" cy="44142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467" y="1599218"/>
              <a:ext cx="5336116" cy="1222622"/>
            </a:xfrm>
            <a:prstGeom prst="rect">
              <a:avLst/>
            </a:prstGeom>
          </p:spPr>
        </p:pic>
        <p:cxnSp>
          <p:nvCxnSpPr>
            <p:cNvPr id="7" name="直线箭头连接符 6"/>
            <p:cNvCxnSpPr/>
            <p:nvPr/>
          </p:nvCxnSpPr>
          <p:spPr>
            <a:xfrm flipV="1">
              <a:off x="3132667" y="2514600"/>
              <a:ext cx="4834466" cy="3166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线形标注 1 (带边框和强调线) 9"/>
          <p:cNvSpPr/>
          <p:nvPr/>
        </p:nvSpPr>
        <p:spPr>
          <a:xfrm>
            <a:off x="7315200" y="3978287"/>
            <a:ext cx="2760133" cy="1583267"/>
          </a:xfrm>
          <a:prstGeom prst="accentBorderCallout1">
            <a:avLst>
              <a:gd name="adj1" fmla="val 18750"/>
              <a:gd name="adj2" fmla="val -8333"/>
              <a:gd name="adj3" fmla="val -19051"/>
              <a:gd name="adj4" fmla="val -38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称为挂载</a:t>
            </a:r>
            <a:endParaRPr kumimoji="1" lang="en-US" altLang="zh-CN" dirty="0" smtClean="0"/>
          </a:p>
          <a:p>
            <a:r>
              <a:rPr kumimoji="1" lang="zh-CN" altLang="en-US" dirty="0" smtClean="0"/>
              <a:t>此时：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/birds/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/birds/about/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46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Restful</a:t>
            </a:r>
            <a:r>
              <a:rPr kumimoji="1" lang="zh-CN" altLang="en-US"/>
              <a:t>的简写风格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152"/>
            <a:ext cx="8668657" cy="52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8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路由路径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2400"/>
            <a:ext cx="3378200" cy="3891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87" y="1422400"/>
            <a:ext cx="6541146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5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00635"/>
          </a:xfrm>
        </p:spPr>
        <p:txBody>
          <a:bodyPr/>
          <a:lstStyle/>
          <a:p>
            <a:r>
              <a:rPr kumimoji="1" lang="zh-CN" altLang="en-US" dirty="0" smtClean="0"/>
              <a:t>基本形式</a:t>
            </a:r>
            <a:r>
              <a:rPr kumimoji="1" lang="en-US" altLang="zh-CN" dirty="0" err="1" smtClean="0"/>
              <a:t>fn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req,res,next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callback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6" y="2133600"/>
            <a:ext cx="5504634" cy="1650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83" y="2133600"/>
            <a:ext cx="4342583" cy="41025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28" y="3969575"/>
            <a:ext cx="3964121" cy="26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Respose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598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Response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7" y="2377660"/>
            <a:ext cx="9906000" cy="4165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1544741"/>
            <a:ext cx="9339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extends </a:t>
            </a:r>
            <a:r>
              <a:rPr kumimoji="1" lang="en-US" altLang="zh-CN" b="1" dirty="0" err="1"/>
              <a:t>http.ServerResponse</a:t>
            </a:r>
            <a:r>
              <a:rPr kumimoji="1" lang="en-US" altLang="zh-CN" b="1" dirty="0"/>
              <a:t> that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implenments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stream.Writable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but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not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extends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252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7" y="1488016"/>
            <a:ext cx="3346450" cy="17387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17" y="3356635"/>
            <a:ext cx="4718050" cy="1022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17" y="4520766"/>
            <a:ext cx="4087103" cy="140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800" y="5148332"/>
            <a:ext cx="6604000" cy="55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061" y="261280"/>
            <a:ext cx="7500730" cy="30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5602357" cy="4643998"/>
          </a:xfrm>
        </p:spPr>
        <p:txBody>
          <a:bodyPr/>
          <a:lstStyle/>
          <a:p>
            <a:r>
              <a:rPr kumimoji="1" lang="zh-CN" altLang="en-US"/>
              <a:t>将自动根据</a:t>
            </a:r>
            <a:r>
              <a:rPr kumimoji="1" lang="en-US" altLang="zh-CN"/>
              <a:t>req</a:t>
            </a:r>
            <a:r>
              <a:rPr kumimoji="1" lang="zh-CN" altLang="en-US"/>
              <a:t>中的请求头信息，决定使用哪种格式！</a:t>
            </a:r>
          </a:p>
          <a:p>
            <a:r>
              <a:rPr kumimoji="1" lang="zh-CN" altLang="en-US"/>
              <a:t>“</a:t>
            </a:r>
            <a:r>
              <a:rPr kumimoji="1" lang="en-US" altLang="zh-CN"/>
              <a:t>Accept:text/html</a:t>
            </a:r>
            <a:r>
              <a:rPr kumimoji="1" lang="zh-CN" altLang="en-US"/>
              <a:t>”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res.format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358153"/>
            <a:ext cx="45339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Request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49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2"/>
              </a:rPr>
              <a:t>http://www.expressjs.com.cn/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解决：</a:t>
            </a:r>
            <a:r>
              <a:rPr kumimoji="1" lang="en-US" altLang="zh-CN" dirty="0"/>
              <a:t>Restful</a:t>
            </a:r>
            <a:r>
              <a:rPr kumimoji="1" lang="zh-CN" altLang="en-US" dirty="0"/>
              <a:t>方式的路由，基于模板方式的格式化输出等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它的出现使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具有了</a:t>
            </a:r>
            <a:r>
              <a:rPr kumimoji="1" lang="en-US" altLang="zh-CN" dirty="0" err="1"/>
              <a:t>ROR,Django</a:t>
            </a:r>
            <a:r>
              <a:rPr kumimoji="1" lang="zh-CN" altLang="en-US" dirty="0"/>
              <a:t>的特性。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作者：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tj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ExpressJs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56" y="3048000"/>
            <a:ext cx="2985144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 dirty="0"/>
              <a:t>extends </a:t>
            </a:r>
            <a:r>
              <a:rPr kumimoji="1" lang="en-US" altLang="zh-CN" sz="2400" dirty="0" err="1"/>
              <a:t>http.IncomingMessage</a:t>
            </a:r>
            <a:r>
              <a:rPr kumimoji="1" lang="en-US" altLang="zh-CN" sz="2400" dirty="0"/>
              <a:t> 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extends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stream.Readable</a:t>
            </a:r>
            <a:endParaRPr kumimoji="1" lang="zh-CN" altLang="en-US" sz="2400" dirty="0"/>
          </a:p>
          <a:p>
            <a:pPr>
              <a:lnSpc>
                <a:spcPct val="200000"/>
              </a:lnSpc>
            </a:pPr>
            <a:r>
              <a:rPr kumimoji="1" lang="en-US" altLang="zh-CN" dirty="0" err="1"/>
              <a:t>req.query</a:t>
            </a:r>
            <a:r>
              <a:rPr kumimoji="1" lang="en-US" altLang="zh-CN" dirty="0"/>
              <a:t> :</a:t>
            </a:r>
            <a:r>
              <a:rPr kumimoji="1" lang="zh-CN" altLang="en-US" dirty="0"/>
              <a:t>获取查询变量值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 </a:t>
            </a:r>
            <a:r>
              <a:rPr kumimoji="1" lang="en-US" altLang="zh-CN" dirty="0" err="1" smtClean="0"/>
              <a:t>req.params</a:t>
            </a:r>
            <a:r>
              <a:rPr kumimoji="1" lang="en-US" altLang="zh-CN" dirty="0"/>
              <a:t>:</a:t>
            </a:r>
            <a:r>
              <a:rPr kumimoji="1" lang="zh-CN" altLang="en-US" dirty="0"/>
              <a:t>获取路径变量（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varible</a:t>
            </a:r>
            <a:r>
              <a:rPr kumimoji="1" lang="zh-CN" altLang="en-US" dirty="0"/>
              <a:t>）值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有些需要借助</a:t>
            </a:r>
            <a:r>
              <a:rPr kumimoji="1" lang="en-US" altLang="zh-CN" dirty="0"/>
              <a:t>middleware</a:t>
            </a:r>
            <a:r>
              <a:rPr kumimoji="1" lang="zh-CN" altLang="en-US" dirty="0"/>
              <a:t>，如：</a:t>
            </a:r>
            <a:r>
              <a:rPr kumimoji="1" lang="en-US" altLang="zh-CN" dirty="0" err="1"/>
              <a:t>req.body</a:t>
            </a:r>
            <a:endParaRPr kumimoji="1" lang="zh-CN" altLang="en-US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见</a:t>
            </a:r>
            <a:r>
              <a:rPr kumimoji="1" lang="en-US" altLang="zh-CN" dirty="0"/>
              <a:t>:http://</a:t>
            </a:r>
            <a:r>
              <a:rPr kumimoji="1" lang="en-US" altLang="zh-CN" dirty="0" err="1"/>
              <a:t>www.expressjs.com.cn</a:t>
            </a:r>
            <a:r>
              <a:rPr kumimoji="1" lang="en-US" altLang="zh-CN" dirty="0"/>
              <a:t>/4x/</a:t>
            </a:r>
            <a:r>
              <a:rPr kumimoji="1" lang="en-US" altLang="zh-CN" dirty="0" err="1"/>
              <a:t>api.html#req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express.Request</a:t>
            </a:r>
            <a:r>
              <a:rPr kumimoji="1" lang="zh-CN" altLang="en-US"/>
              <a:t> </a:t>
            </a:r>
            <a:r>
              <a:rPr kumimoji="1" lang="en-US" altLang="zh-CN"/>
              <a:t>(1)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1413510"/>
            <a:ext cx="6388100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8" y="2785110"/>
            <a:ext cx="7340048" cy="3839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656" y="451347"/>
            <a:ext cx="5664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68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5" y="128774"/>
            <a:ext cx="10058400" cy="214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5" y="2275074"/>
            <a:ext cx="11709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8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MiddleWare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6843" y="32350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2"/>
              </a:rPr>
              <a:t>http://www.expressjs.com.cn/resources/middleware.html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https://github.com/senchalabs/connect#middleware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347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Express </a:t>
            </a:r>
            <a:r>
              <a:rPr lang="zh-CN" altLang="en-US" sz="2400" dirty="0" smtClean="0"/>
              <a:t>完全</a:t>
            </a:r>
            <a:r>
              <a:rPr lang="zh-CN" altLang="en-US" sz="2400" dirty="0"/>
              <a:t>是由路由和中间件构成一个的 </a:t>
            </a:r>
            <a:r>
              <a:rPr lang="en-US" altLang="zh-CN" sz="2400" dirty="0"/>
              <a:t>web </a:t>
            </a:r>
            <a:r>
              <a:rPr lang="zh-CN" altLang="en-US" sz="2400" dirty="0"/>
              <a:t>开发框架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一</a:t>
            </a:r>
            <a:r>
              <a:rPr lang="zh-CN" altLang="en-US" sz="2400" dirty="0"/>
              <a:t>个 </a:t>
            </a:r>
            <a:r>
              <a:rPr lang="en-US" altLang="zh-CN" sz="2400" dirty="0"/>
              <a:t>Express </a:t>
            </a:r>
            <a:r>
              <a:rPr lang="zh-CN" altLang="en-US" sz="2400" dirty="0"/>
              <a:t>应用就是在调用各种中间件。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使用的方式：</a:t>
            </a:r>
            <a:r>
              <a:rPr lang="en-US" altLang="zh-CN" sz="2400" dirty="0" err="1"/>
              <a:t>app.use</a:t>
            </a:r>
            <a:r>
              <a:rPr lang="en-US" altLang="zh-CN" sz="2400" dirty="0"/>
              <a:t>([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],</a:t>
            </a:r>
            <a:r>
              <a:rPr lang="en-US" altLang="zh-CN" sz="2400" dirty="0" err="1"/>
              <a:t>midwar</a:t>
            </a:r>
            <a:r>
              <a:rPr lang="en-US" altLang="zh-CN" sz="2400" dirty="0"/>
              <a:t>);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它是一个函数，形式参数由“</a:t>
            </a:r>
            <a:r>
              <a:rPr kumimoji="1" lang="en-US" altLang="zh-CN" sz="2400" dirty="0" err="1"/>
              <a:t>req</a:t>
            </a:r>
            <a:r>
              <a:rPr kumimoji="1" lang="zh-CN" altLang="en-US" sz="2400" dirty="0"/>
              <a:t>”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“</a:t>
            </a:r>
            <a:r>
              <a:rPr kumimoji="1" lang="en-US" altLang="zh-CN" sz="2400" dirty="0"/>
              <a:t>res</a:t>
            </a:r>
            <a:r>
              <a:rPr kumimoji="1" lang="zh-CN" altLang="en-US" sz="2400" dirty="0"/>
              <a:t>”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“</a:t>
            </a:r>
            <a:r>
              <a:rPr kumimoji="1" lang="en-US" altLang="zh-CN" sz="2400" dirty="0"/>
              <a:t>next</a:t>
            </a:r>
            <a:r>
              <a:rPr kumimoji="1" lang="zh-CN" altLang="en-US" sz="2400" dirty="0"/>
              <a:t>函数”组成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MiddleWare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07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 smtClean="0"/>
              <a:t>npm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install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body-parser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 err="1" smtClean="0"/>
              <a:t>const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bodyParser</a:t>
            </a:r>
            <a:r>
              <a:rPr kumimoji="1" lang="en-US" altLang="zh-CN" sz="2000" dirty="0" smtClean="0"/>
              <a:t>=require</a:t>
            </a:r>
            <a:r>
              <a:rPr kumimoji="1" lang="en-US" altLang="zh-CN" sz="2000" dirty="0"/>
              <a:t>(“body-parser”);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 smtClean="0"/>
              <a:t>app.use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bodyParser.json</a:t>
            </a:r>
            <a:r>
              <a:rPr lang="en-US" altLang="zh-CN" sz="2000" dirty="0"/>
              <a:t>()); // application/</a:t>
            </a:r>
            <a:r>
              <a:rPr lang="en-US" altLang="zh-CN" sz="2000" dirty="0" err="1"/>
              <a:t>json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 smtClean="0"/>
              <a:t>app.use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bodyParser.urlencoded</a:t>
            </a:r>
            <a:r>
              <a:rPr lang="en-US" altLang="zh-CN" sz="2000" dirty="0" smtClean="0"/>
              <a:t>({extended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true}))//from-</a:t>
            </a:r>
            <a:r>
              <a:rPr lang="en-US" altLang="zh-CN" sz="2000" dirty="0" err="1" smtClean="0"/>
              <a:t>enc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body-parser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middleware(</a:t>
            </a:r>
            <a:r>
              <a:rPr kumimoji="1" lang="zh-CN" altLang="en-US" dirty="0" smtClean="0"/>
              <a:t>以前内置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0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/>
              <a:t>npm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install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express-session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–save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var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session=require(“express-session”);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 err="1"/>
              <a:t>app.use</a:t>
            </a:r>
            <a:r>
              <a:rPr kumimoji="1" lang="en-US" altLang="zh-CN" sz="1600" dirty="0"/>
              <a:t>(session</a:t>
            </a:r>
            <a:r>
              <a:rPr kumimoji="1" lang="en-US" altLang="zh-CN" sz="1600" dirty="0" smtClean="0"/>
              <a:t>({secret</a:t>
            </a:r>
            <a:r>
              <a:rPr kumimoji="1" lang="en-US" altLang="zh-CN" sz="1600" dirty="0"/>
              <a:t>:”</a:t>
            </a:r>
            <a:r>
              <a:rPr kumimoji="1" lang="en-US" altLang="zh-CN" sz="1600" dirty="0" err="1"/>
              <a:t>abc</a:t>
            </a:r>
            <a:r>
              <a:rPr kumimoji="1" lang="en-US" altLang="zh-CN" sz="1600" dirty="0" smtClean="0"/>
              <a:t>”,</a:t>
            </a:r>
            <a:r>
              <a:rPr kumimoji="1" lang="en-US" altLang="zh-CN" sz="1600" dirty="0" err="1" smtClean="0"/>
              <a:t>resave:true</a:t>
            </a:r>
            <a:r>
              <a:rPr kumimoji="1" lang="en-US" altLang="zh-CN" sz="1600" dirty="0"/>
              <a:t>, </a:t>
            </a:r>
            <a:r>
              <a:rPr kumimoji="1" lang="en-US" altLang="zh-CN" sz="1600" dirty="0" err="1"/>
              <a:t>saveUninitialized</a:t>
            </a: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:true}));//</a:t>
            </a:r>
            <a:r>
              <a:rPr kumimoji="1" lang="zh-CN" altLang="en-US" sz="1600" dirty="0"/>
              <a:t>添加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req.session.user</a:t>
            </a:r>
            <a:r>
              <a:rPr kumimoji="1" lang="en-US" altLang="zh-CN" sz="2000" dirty="0"/>
              <a:t>=“john”//</a:t>
            </a:r>
            <a:r>
              <a:rPr kumimoji="1" lang="zh-CN" altLang="en-US" sz="2000" dirty="0"/>
              <a:t>设置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var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user=</a:t>
            </a:r>
            <a:r>
              <a:rPr kumimoji="1" lang="en-US" altLang="zh-CN" sz="2000" dirty="0" err="1"/>
              <a:t>req.session.user</a:t>
            </a:r>
            <a:r>
              <a:rPr kumimoji="1" lang="en-US" altLang="zh-CN" sz="2000" dirty="0"/>
              <a:t>;//</a:t>
            </a:r>
            <a:r>
              <a:rPr kumimoji="1" lang="zh-CN" altLang="en-US" sz="2000" dirty="0"/>
              <a:t>获取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express-session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39" y="3747052"/>
            <a:ext cx="4808121" cy="24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7450667" cy="4643998"/>
          </a:xfrm>
        </p:spPr>
        <p:txBody>
          <a:bodyPr/>
          <a:lstStyle/>
          <a:p>
            <a:r>
              <a:rPr kumimoji="1" lang="zh-CN" altLang="en-US" sz="2000" dirty="0"/>
              <a:t>提供对表单的伪造</a:t>
            </a:r>
            <a:r>
              <a:rPr kumimoji="1" lang="en-US" altLang="zh-CN" sz="2000" dirty="0"/>
              <a:t>DELETE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PUT</a:t>
            </a:r>
            <a:r>
              <a:rPr kumimoji="1" lang="zh-CN" altLang="en-US" sz="2000" dirty="0"/>
              <a:t>的支持（加入</a:t>
            </a:r>
            <a:r>
              <a:rPr kumimoji="1" lang="en-US" altLang="zh-CN" sz="2000" dirty="0"/>
              <a:t>hidden</a:t>
            </a:r>
            <a:r>
              <a:rPr kumimoji="1" lang="zh-CN" altLang="en-US" sz="2000" dirty="0"/>
              <a:t>）</a:t>
            </a:r>
          </a:p>
          <a:p>
            <a:r>
              <a:rPr kumimoji="1" lang="en-US" altLang="zh-CN" sz="2000" dirty="0" err="1" smtClean="0"/>
              <a:t>npm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install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method-override</a:t>
            </a:r>
            <a:endParaRPr kumimoji="1" lang="zh-CN" altLang="en-US" sz="2000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method-override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2522535"/>
            <a:ext cx="8017933" cy="4022198"/>
          </a:xfrm>
          <a:prstGeom prst="rect">
            <a:avLst/>
          </a:prstGeom>
        </p:spPr>
      </p:pic>
      <p:sp>
        <p:nvSpPr>
          <p:cNvPr id="5" name="线形标注 1 (带边框和强调线) 4"/>
          <p:cNvSpPr/>
          <p:nvPr/>
        </p:nvSpPr>
        <p:spPr>
          <a:xfrm>
            <a:off x="8978900" y="3560105"/>
            <a:ext cx="2472267" cy="1337734"/>
          </a:xfrm>
          <a:prstGeom prst="accentBorderCallout1">
            <a:avLst>
              <a:gd name="adj1" fmla="val 18750"/>
              <a:gd name="adj2" fmla="val -8333"/>
              <a:gd name="adj3" fmla="val 162500"/>
              <a:gd name="adj4" fmla="val -105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此时的请求将转换为</a:t>
            </a:r>
            <a:r>
              <a:rPr kumimoji="1" lang="en-US" altLang="zh-CN" dirty="0" smtClean="0"/>
              <a:t>DELETE</a:t>
            </a:r>
            <a:r>
              <a:rPr kumimoji="1" lang="zh-CN" altLang="en-US" dirty="0" smtClean="0"/>
              <a:t>请求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57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/>
              <a:t>npm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install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multer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–save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const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multer</a:t>
            </a:r>
            <a:r>
              <a:rPr kumimoji="1" lang="en-US" altLang="zh-CN" sz="2000" dirty="0"/>
              <a:t>=require(“</a:t>
            </a:r>
            <a:r>
              <a:rPr kumimoji="1" lang="en-US" altLang="zh-CN" sz="2000" dirty="0" err="1"/>
              <a:t>multer</a:t>
            </a:r>
            <a:r>
              <a:rPr kumimoji="1" lang="en-US" altLang="zh-CN" sz="2000" dirty="0"/>
              <a:t>”);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app.use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multer</a:t>
            </a:r>
            <a:r>
              <a:rPr kumimoji="1" lang="en-US" altLang="zh-CN" sz="2000" dirty="0"/>
              <a:t>({</a:t>
            </a:r>
            <a:r>
              <a:rPr kumimoji="1" lang="en-US" altLang="zh-CN" sz="2000" dirty="0" err="1"/>
              <a:t>dest</a:t>
            </a:r>
            <a:r>
              <a:rPr kumimoji="1" lang="en-US" altLang="zh-CN" sz="2000" dirty="0"/>
              <a:t>:'./uploads/'}).any</a:t>
            </a:r>
            <a:r>
              <a:rPr kumimoji="1" lang="en-US" altLang="zh-CN" sz="2000" dirty="0" smtClean="0"/>
              <a:t>());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还可以这样：</a:t>
            </a:r>
            <a:r>
              <a:rPr kumimoji="1" lang="en-US" altLang="zh-CN" sz="2000" dirty="0" err="1" smtClean="0"/>
              <a:t>app.post</a:t>
            </a:r>
            <a:r>
              <a:rPr kumimoji="1" lang="en-US" altLang="zh-CN" sz="2000" dirty="0" smtClean="0"/>
              <a:t>(‘/</a:t>
            </a:r>
            <a:r>
              <a:rPr kumimoji="1" lang="en-US" altLang="zh-CN" sz="2000" dirty="0" err="1" smtClean="0"/>
              <a:t>regist</a:t>
            </a:r>
            <a:r>
              <a:rPr kumimoji="1" lang="en-US" altLang="zh-CN" sz="2000" dirty="0" smtClean="0"/>
              <a:t>’,</a:t>
            </a:r>
            <a:r>
              <a:rPr kumimoji="1" lang="en-US" altLang="zh-CN" sz="2000" dirty="0" err="1" smtClean="0"/>
              <a:t>multer</a:t>
            </a:r>
            <a:r>
              <a:rPr kumimoji="1" lang="en-US" altLang="zh-CN" sz="2000" dirty="0" smtClean="0"/>
              <a:t>().single</a:t>
            </a:r>
            <a:r>
              <a:rPr kumimoji="1" lang="en-US" altLang="zh-CN" sz="2000" smtClean="0"/>
              <a:t>(),callback);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可以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req.files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获取上传文件对象的</a:t>
            </a:r>
            <a:r>
              <a:rPr kumimoji="1" lang="zh-CN" altLang="en-US" sz="2000" dirty="0" smtClean="0"/>
              <a:t>数组</a:t>
            </a: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然后利用</a:t>
            </a:r>
            <a:r>
              <a:rPr kumimoji="1" lang="en-US" altLang="zh-CN" sz="2000" dirty="0"/>
              <a:t>fs</a:t>
            </a:r>
            <a:r>
              <a:rPr kumimoji="1" lang="zh-CN" altLang="en-US" sz="2000" dirty="0"/>
              <a:t>模块完成读入和写出（“</a:t>
            </a:r>
            <a:r>
              <a:rPr kumimoji="1" lang="en-US" altLang="zh-CN" sz="2000" dirty="0"/>
              <a:t>uploads/</a:t>
            </a:r>
            <a:r>
              <a:rPr kumimoji="1" lang="en-US" altLang="zh-CN" sz="2000" dirty="0" err="1"/>
              <a:t>temp_name</a:t>
            </a:r>
            <a:r>
              <a:rPr kumimoji="1" lang="zh-CN" altLang="en-US" sz="2000" dirty="0"/>
              <a:t>”</a:t>
            </a:r>
            <a:r>
              <a:rPr kumimoji="1" lang="zh-CN" altLang="en-US" sz="2000" dirty="0" smtClean="0"/>
              <a:t>）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如果不配置参数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如</a:t>
            </a:r>
            <a:r>
              <a:rPr kumimoji="1" lang="en-US" altLang="zh-CN" sz="2000" dirty="0" err="1"/>
              <a:t>dest</a:t>
            </a:r>
            <a:r>
              <a:rPr kumimoji="1" lang="en-US" altLang="zh-CN" sz="2000" dirty="0"/>
              <a:t>),</a:t>
            </a:r>
            <a:r>
              <a:rPr kumimoji="1" lang="zh-CN" altLang="en-US" sz="2000" dirty="0"/>
              <a:t>则</a:t>
            </a:r>
            <a:r>
              <a:rPr kumimoji="1" lang="en-US" altLang="zh-CN" sz="2000" dirty="0" err="1"/>
              <a:t>req.filses</a:t>
            </a:r>
            <a:r>
              <a:rPr kumimoji="1" lang="zh-CN" altLang="en-US" sz="2000" dirty="0"/>
              <a:t>将以内存对象的形式存在</a:t>
            </a:r>
          </a:p>
          <a:p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文件上传</a:t>
            </a:r>
          </a:p>
        </p:txBody>
      </p:sp>
    </p:spTree>
    <p:extLst>
      <p:ext uri="{BB962C8B-B14F-4D97-AF65-F5344CB8AC3E}">
        <p14:creationId xmlns:p14="http://schemas.microsoft.com/office/powerpoint/2010/main" val="171487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Other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4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err="1" smtClean="0"/>
              <a:t>Express:express</a:t>
            </a:r>
            <a:r>
              <a:rPr kumimoji="1" lang="zh-CN" altLang="en-US" dirty="0" smtClean="0"/>
              <a:t>模块的入口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Application:</a:t>
            </a:r>
            <a:r>
              <a:rPr kumimoji="1" lang="zh-CN" altLang="en-US" dirty="0" smtClean="0"/>
              <a:t>核心类，由</a:t>
            </a:r>
            <a:r>
              <a:rPr kumimoji="1" lang="en-US" altLang="zh-CN" dirty="0" smtClean="0"/>
              <a:t>Express()</a:t>
            </a:r>
            <a:r>
              <a:rPr kumimoji="1" lang="zh-CN" altLang="en-US" dirty="0" smtClean="0"/>
              <a:t>生成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Router:</a:t>
            </a:r>
            <a:r>
              <a:rPr kumimoji="1" lang="zh-CN" altLang="en-US" dirty="0" smtClean="0"/>
              <a:t>可以理解为小型</a:t>
            </a:r>
            <a:r>
              <a:rPr kumimoji="1" lang="en-US" altLang="zh-CN" dirty="0" smtClean="0"/>
              <a:t>Application,</a:t>
            </a:r>
            <a:r>
              <a:rPr kumimoji="1" lang="zh-CN" altLang="en-US" dirty="0" smtClean="0"/>
              <a:t>可以挂载到</a:t>
            </a:r>
            <a:r>
              <a:rPr kumimoji="1" lang="en-US" altLang="zh-CN" dirty="0" smtClean="0"/>
              <a:t>Application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Request:</a:t>
            </a:r>
            <a:r>
              <a:rPr kumimoji="1" lang="zh-CN" altLang="en-US" dirty="0" smtClean="0"/>
              <a:t>请求对象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Response:</a:t>
            </a:r>
            <a:r>
              <a:rPr kumimoji="1" lang="zh-CN" altLang="en-US" dirty="0" smtClean="0"/>
              <a:t>响应对象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en-US" altLang="zh-CN" dirty="0" err="1" smtClean="0"/>
              <a:t>MiddleWare</a:t>
            </a:r>
            <a:r>
              <a:rPr kumimoji="1" lang="zh-CN" altLang="en-US" dirty="0" smtClean="0"/>
              <a:t>：一个对请求处理的函数，参数有三个：</a:t>
            </a:r>
            <a:r>
              <a:rPr kumimoji="1" lang="en-US" altLang="zh-CN" dirty="0" err="1" smtClean="0"/>
              <a:t>req,res,next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全部的对象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398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00635"/>
          </a:xfrm>
        </p:spPr>
        <p:txBody>
          <a:bodyPr/>
          <a:lstStyle/>
          <a:p>
            <a:r>
              <a:rPr kumimoji="1" lang="zh-CN" altLang="en-US"/>
              <a:t>监听路径参数中如果有“</a:t>
            </a:r>
            <a:r>
              <a:rPr kumimoji="1" lang="en-US" altLang="zh-CN"/>
              <a:t>id</a:t>
            </a:r>
            <a:r>
              <a:rPr kumimoji="1" lang="zh-CN" altLang="en-US"/>
              <a:t>”，则进行回调！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app.param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137"/>
            <a:ext cx="5156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53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静态资源的指定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413829"/>
            <a:ext cx="8227906" cy="1329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6765"/>
            <a:ext cx="4419600" cy="306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86" y="744765"/>
            <a:ext cx="6819900" cy="152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186" y="2278744"/>
            <a:ext cx="6692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是由</a:t>
            </a:r>
            <a:r>
              <a:rPr kumimoji="1" lang="en-US" altLang="zh-CN"/>
              <a:t>HTML</a:t>
            </a:r>
            <a:r>
              <a:rPr kumimoji="1" lang="zh-CN" altLang="en-US"/>
              <a:t>模板和</a:t>
            </a:r>
            <a:r>
              <a:rPr kumimoji="1" lang="en-US" altLang="zh-CN"/>
              <a:t>ejs</a:t>
            </a:r>
            <a:r>
              <a:rPr kumimoji="1" lang="zh-CN" altLang="en-US"/>
              <a:t>标签组成的，用来完成</a:t>
            </a:r>
            <a:r>
              <a:rPr kumimoji="1" lang="en-US" altLang="zh-CN"/>
              <a:t>view</a:t>
            </a:r>
            <a:r>
              <a:rPr kumimoji="1" lang="zh-CN" altLang="en-US"/>
              <a:t>的功能</a:t>
            </a:r>
          </a:p>
          <a:p>
            <a:r>
              <a:rPr kumimoji="1" lang="zh-CN" altLang="en-US"/>
              <a:t>功能类似于</a:t>
            </a:r>
            <a:r>
              <a:rPr kumimoji="1" lang="en-US" altLang="zh-CN"/>
              <a:t>jsp</a:t>
            </a:r>
            <a:r>
              <a:rPr kumimoji="1" lang="zh-CN" altLang="en-US"/>
              <a:t>在</a:t>
            </a:r>
            <a:r>
              <a:rPr kumimoji="1" lang="en-US" altLang="zh-CN"/>
              <a:t>MVC</a:t>
            </a:r>
            <a:r>
              <a:rPr kumimoji="1" lang="zh-CN" altLang="en-US"/>
              <a:t>中的作用，相似的技术还有</a:t>
            </a:r>
            <a:r>
              <a:rPr kumimoji="1" lang="en-US" altLang="zh-CN"/>
              <a:t>jade</a:t>
            </a:r>
            <a:endParaRPr kumimoji="1" lang="zh-CN" altLang="en-US"/>
          </a:p>
          <a:p>
            <a:r>
              <a:rPr kumimoji="1" lang="en-US" altLang="zh-CN"/>
              <a:t>npm</a:t>
            </a:r>
            <a:r>
              <a:rPr kumimoji="1" lang="zh-CN" altLang="en-US"/>
              <a:t> </a:t>
            </a:r>
            <a:r>
              <a:rPr kumimoji="1" lang="en-US" altLang="zh-CN"/>
              <a:t>install</a:t>
            </a:r>
            <a:r>
              <a:rPr kumimoji="1" lang="zh-CN" altLang="en-US"/>
              <a:t> </a:t>
            </a:r>
            <a:r>
              <a:rPr kumimoji="1" lang="en-US" altLang="zh-CN"/>
              <a:t>ejs</a:t>
            </a:r>
            <a:r>
              <a:rPr kumimoji="1" lang="zh-CN" altLang="en-US"/>
              <a:t> </a:t>
            </a:r>
            <a:r>
              <a:rPr kumimoji="1" lang="en-US" altLang="zh-CN"/>
              <a:t>–save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ejs</a:t>
            </a:r>
            <a:r>
              <a:rPr kumimoji="1" lang="zh-CN" altLang="en-US"/>
              <a:t>视图</a:t>
            </a:r>
            <a:r>
              <a:rPr kumimoji="1" lang="en-US" altLang="zh-CN"/>
              <a:t>(1)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134691"/>
            <a:ext cx="6654800" cy="1701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151749"/>
            <a:ext cx="4419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ejs</a:t>
            </a:r>
            <a:r>
              <a:rPr kumimoji="1" lang="zh-CN" altLang="en-US"/>
              <a:t>视图</a:t>
            </a:r>
            <a:r>
              <a:rPr kumimoji="1" lang="en-US" altLang="zh-CN"/>
              <a:t>(2)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400"/>
            <a:ext cx="7912100" cy="66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1500"/>
            <a:ext cx="6045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30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跨域访问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15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编写中间件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786"/>
            <a:ext cx="12192000" cy="20650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622800"/>
            <a:ext cx="7188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0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err="1" smtClean="0"/>
              <a:t>sessionID</a:t>
            </a:r>
            <a:r>
              <a:rPr kumimoji="1" lang="zh-CN" altLang="en-US" dirty="0" smtClean="0"/>
              <a:t>的签名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088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400" dirty="0" smtClean="0"/>
              <a:t>默认情况下，</a:t>
            </a:r>
            <a:r>
              <a:rPr kumimoji="1" lang="en-US" altLang="zh-CN" sz="1400" dirty="0" smtClean="0"/>
              <a:t>express</a:t>
            </a:r>
            <a:r>
              <a:rPr kumimoji="1" lang="zh-CN" altLang="en-US" sz="1400" dirty="0" smtClean="0"/>
              <a:t>服务器端不保留会话功能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当使用</a:t>
            </a:r>
            <a:r>
              <a:rPr kumimoji="1" lang="en-US" altLang="zh-CN" sz="1400" dirty="0" err="1" smtClean="0"/>
              <a:t>app.use</a:t>
            </a:r>
            <a:r>
              <a:rPr kumimoji="1" lang="en-US" altLang="zh-CN" sz="1400" dirty="0" smtClean="0"/>
              <a:t>(require(‘express-session’)({secret:’</a:t>
            </a:r>
            <a:r>
              <a:rPr kumimoji="1" lang="en-US" altLang="zh-CN" sz="1400" dirty="0" err="1" smtClean="0"/>
              <a:t>abc</a:t>
            </a:r>
            <a:r>
              <a:rPr kumimoji="1" lang="en-US" altLang="zh-CN" sz="1400" dirty="0" smtClean="0"/>
              <a:t>’})</a:t>
            </a:r>
            <a:r>
              <a:rPr kumimoji="1" lang="zh-CN" altLang="en-US" sz="1400" dirty="0" smtClean="0"/>
              <a:t>后，将打开会话功能</a:t>
            </a:r>
            <a:endParaRPr kumimoji="1" lang="en-US" altLang="zh-CN" sz="1400" dirty="0" smtClean="0"/>
          </a:p>
          <a:p>
            <a:pPr lvl="1"/>
            <a:r>
              <a:rPr kumimoji="1" lang="zh-CN" altLang="en-US" sz="1000" dirty="0" smtClean="0"/>
              <a:t>它将检查请求头中</a:t>
            </a:r>
            <a:r>
              <a:rPr kumimoji="1" lang="en-US" altLang="zh-CN" sz="1000" dirty="0" smtClean="0"/>
              <a:t>Cookie</a:t>
            </a:r>
            <a:r>
              <a:rPr kumimoji="1" lang="zh-CN" altLang="en-US" sz="1000" dirty="0" smtClean="0"/>
              <a:t>头，是否包含</a:t>
            </a:r>
            <a:r>
              <a:rPr kumimoji="1" lang="en-US" altLang="zh-CN" sz="1000" dirty="0" err="1" smtClean="0"/>
              <a:t>connect.id</a:t>
            </a:r>
            <a:r>
              <a:rPr kumimoji="1" lang="zh-CN" altLang="en-US" sz="1000" dirty="0" smtClean="0"/>
              <a:t>，如果没有或者过期，将会在</a:t>
            </a:r>
            <a:r>
              <a:rPr kumimoji="1" lang="en-US" altLang="zh-CN" sz="1000" dirty="0" smtClean="0"/>
              <a:t>Set-Cookie</a:t>
            </a:r>
            <a:r>
              <a:rPr kumimoji="1" lang="zh-CN" altLang="en-US" sz="1000" dirty="0" smtClean="0"/>
              <a:t>中加入，并以此为</a:t>
            </a:r>
            <a:r>
              <a:rPr kumimoji="1" lang="en-US" altLang="zh-CN" sz="1000" dirty="0" smtClean="0"/>
              <a:t>key</a:t>
            </a:r>
            <a:r>
              <a:rPr kumimoji="1" lang="zh-CN" altLang="en-US" sz="1000" dirty="0" smtClean="0"/>
              <a:t>在服务区保留内存上下文</a:t>
            </a:r>
            <a:endParaRPr kumimoji="1" lang="en-US" altLang="zh-CN" sz="1000" dirty="0" smtClean="0"/>
          </a:p>
          <a:p>
            <a:pPr lvl="1"/>
            <a:r>
              <a:rPr kumimoji="1" lang="en-US" altLang="zh-CN" sz="1000" dirty="0" err="1" smtClean="0"/>
              <a:t>abc</a:t>
            </a:r>
            <a:r>
              <a:rPr kumimoji="1" lang="zh-CN" altLang="en-US" sz="1000" dirty="0" smtClean="0"/>
              <a:t>是生成的</a:t>
            </a:r>
            <a:r>
              <a:rPr kumimoji="1" lang="en-US" altLang="zh-CN" sz="1000" dirty="0" err="1" smtClean="0"/>
              <a:t>connect.id</a:t>
            </a:r>
            <a:r>
              <a:rPr kumimoji="1" lang="zh-CN" altLang="en-US" sz="1000" dirty="0" smtClean="0"/>
              <a:t>的签名，其最终值组成，</a:t>
            </a:r>
            <a:r>
              <a:rPr kumimoji="1" lang="en-US" altLang="zh-CN" sz="1000" dirty="0" err="1" smtClean="0"/>
              <a:t>s:value</a:t>
            </a:r>
            <a:r>
              <a:rPr kumimoji="1" lang="en-US" altLang="zh-CN" sz="1000" dirty="0" smtClean="0"/>
              <a:t>.</a:t>
            </a:r>
            <a:r>
              <a:rPr kumimoji="1" lang="zh-CN" altLang="en-US" sz="1000" dirty="0" smtClean="0"/>
              <a:t>签名</a:t>
            </a:r>
            <a:r>
              <a:rPr kumimoji="1" lang="en-US" altLang="zh-CN" sz="1000" dirty="0" smtClean="0"/>
              <a:t>(s</a:t>
            </a:r>
            <a:r>
              <a:rPr kumimoji="1" lang="zh-CN" altLang="en-US" sz="1000" dirty="0" smtClean="0"/>
              <a:t>表示是签名，</a:t>
            </a:r>
            <a:r>
              <a:rPr kumimoji="1" lang="en-US" altLang="zh-CN" sz="1000" dirty="0" smtClean="0"/>
              <a:t>:</a:t>
            </a:r>
            <a:r>
              <a:rPr kumimoji="1" lang="zh-CN" altLang="en-US" sz="1000" dirty="0" smtClean="0"/>
              <a:t>会编码为</a:t>
            </a:r>
            <a:r>
              <a:rPr kumimoji="1" lang="en-US" altLang="zh-CN" sz="1000" dirty="0" smtClean="0"/>
              <a:t>%3A)</a:t>
            </a:r>
            <a:r>
              <a:rPr kumimoji="1" lang="zh-CN" altLang="en-US" sz="1000" dirty="0" smtClean="0"/>
              <a:t>，如下：</a:t>
            </a:r>
            <a:endParaRPr kumimoji="1" lang="en-US" altLang="zh-CN" sz="1000" dirty="0" smtClean="0"/>
          </a:p>
          <a:p>
            <a:pPr lvl="1"/>
            <a:r>
              <a:rPr lang="en-US" altLang="zh-CN" sz="1000" dirty="0"/>
              <a:t>s%3AJTqs4E4_y9-IrBDoOR7tH_9ZaIa3MMc9.%2BaPcznkcmabvtxed2zwzR%2FcfhajG9r%2Brhd22vrJW1Ug</a:t>
            </a:r>
            <a:endParaRPr kumimoji="1" lang="en-US" altLang="zh-CN" sz="1000" dirty="0" smtClean="0"/>
          </a:p>
          <a:p>
            <a:pPr lvl="1"/>
            <a:endParaRPr kumimoji="1" lang="en-US" altLang="zh-CN" sz="1000" dirty="0"/>
          </a:p>
          <a:p>
            <a:r>
              <a:rPr kumimoji="1" lang="zh-CN" altLang="en-US" sz="1400" dirty="0" smtClean="0"/>
              <a:t>服务器在接到</a:t>
            </a:r>
            <a:r>
              <a:rPr kumimoji="1" lang="en-US" altLang="zh-CN" sz="1400" dirty="0" err="1" smtClean="0"/>
              <a:t>connect.id</a:t>
            </a:r>
            <a:r>
              <a:rPr kumimoji="1" lang="zh-CN" altLang="en-US" sz="1400" dirty="0" smtClean="0"/>
              <a:t>（实际为</a:t>
            </a:r>
            <a:r>
              <a:rPr kumimoji="1" lang="en-US" altLang="zh-CN" sz="1400" dirty="0" smtClean="0"/>
              <a:t>express-session</a:t>
            </a:r>
            <a:r>
              <a:rPr kumimoji="1" lang="zh-CN" altLang="en-US" sz="1400" dirty="0" smtClean="0"/>
              <a:t>），会先检查签名，以确保信息的完整（防止被恶意串改）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在确认完整性后，用</a:t>
            </a:r>
            <a:r>
              <a:rPr kumimoji="1" lang="en-US" altLang="zh-CN" sz="1400" dirty="0" err="1" smtClean="0"/>
              <a:t>connect.id</a:t>
            </a:r>
            <a:r>
              <a:rPr kumimoji="1" lang="zh-CN" altLang="en-US" sz="1400" dirty="0" smtClean="0"/>
              <a:t>做为</a:t>
            </a:r>
            <a:r>
              <a:rPr kumimoji="1" lang="en-US" altLang="zh-CN" sz="1400" dirty="0" smtClean="0"/>
              <a:t>key</a:t>
            </a:r>
            <a:r>
              <a:rPr kumimoji="1" lang="zh-CN" altLang="en-US" sz="1400" dirty="0" smtClean="0"/>
              <a:t>查找上下文，完成会话功能！</a:t>
            </a:r>
            <a:endParaRPr kumimoji="1"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52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cookie</a:t>
            </a:r>
            <a:r>
              <a:rPr kumimoji="1" lang="zh-CN" altLang="en-US" dirty="0" smtClean="0"/>
              <a:t>的完整性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937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 err="1" smtClean="0"/>
              <a:t>app.use</a:t>
            </a:r>
            <a:r>
              <a:rPr kumimoji="1" lang="en-US" altLang="zh-CN" sz="1600" dirty="0" smtClean="0"/>
              <a:t>(require(‘cookie-parser’)(‘</a:t>
            </a:r>
            <a:r>
              <a:rPr kumimoji="1" lang="en-US" altLang="zh-CN" sz="1600" dirty="0" err="1" smtClean="0"/>
              <a:t>abc</a:t>
            </a:r>
            <a:r>
              <a:rPr kumimoji="1" lang="en-US" altLang="zh-CN" sz="1600" dirty="0" smtClean="0"/>
              <a:t>’)),</a:t>
            </a:r>
            <a:r>
              <a:rPr kumimoji="1" lang="zh-CN" altLang="en-US" sz="1600" dirty="0" smtClean="0"/>
              <a:t>中间件参数‘</a:t>
            </a:r>
            <a:r>
              <a:rPr kumimoji="1" lang="en-US" altLang="zh-CN" sz="1600" dirty="0" err="1" smtClean="0"/>
              <a:t>abc</a:t>
            </a:r>
            <a:r>
              <a:rPr kumimoji="1" lang="zh-CN" altLang="en-US" sz="1600" dirty="0" smtClean="0"/>
              <a:t>’的加入，会激活对签名</a:t>
            </a:r>
            <a:r>
              <a:rPr kumimoji="1" lang="en-US" altLang="zh-CN" sz="1600" dirty="0" smtClean="0"/>
              <a:t>cookie</a:t>
            </a:r>
            <a:r>
              <a:rPr kumimoji="1" lang="zh-CN" altLang="en-US" sz="1600" dirty="0" smtClean="0"/>
              <a:t>的支持。</a:t>
            </a:r>
            <a:endParaRPr kumimoji="1" lang="en-US" altLang="zh-CN" sz="1600" dirty="0" smtClean="0"/>
          </a:p>
          <a:p>
            <a:pPr>
              <a:lnSpc>
                <a:spcPct val="150000"/>
              </a:lnSpc>
            </a:pPr>
            <a:r>
              <a:rPr kumimoji="1" lang="zh-CN" altLang="en-US" sz="1600" dirty="0" smtClean="0"/>
              <a:t>工作过程如下：</a:t>
            </a:r>
            <a:endParaRPr kumimoji="1" lang="en-US" altLang="zh-CN" sz="1600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sz="1600" dirty="0" err="1" smtClean="0"/>
              <a:t>res.cookie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name,value</a:t>
            </a:r>
            <a:r>
              <a:rPr kumimoji="1" lang="en-US" altLang="zh-CN" sz="1600" dirty="0" smtClean="0"/>
              <a:t>,{</a:t>
            </a:r>
            <a:r>
              <a:rPr kumimoji="1" lang="en-US" altLang="zh-CN" sz="1600" dirty="0" err="1" smtClean="0"/>
              <a:t>signed:true</a:t>
            </a:r>
            <a:r>
              <a:rPr kumimoji="1" lang="en-US" altLang="zh-CN" sz="1600" dirty="0" smtClean="0"/>
              <a:t>}),</a:t>
            </a:r>
            <a:r>
              <a:rPr kumimoji="1" lang="zh-CN" altLang="en-US" sz="1600" dirty="0" smtClean="0"/>
              <a:t>以此种方式加入</a:t>
            </a:r>
            <a:r>
              <a:rPr kumimoji="1" lang="en-US" altLang="zh-CN" sz="1600" dirty="0" smtClean="0"/>
              <a:t>cookie,</a:t>
            </a:r>
            <a:r>
              <a:rPr kumimoji="1" lang="zh-CN" altLang="en-US" sz="1600" dirty="0" smtClean="0"/>
              <a:t>会将</a:t>
            </a:r>
            <a:r>
              <a:rPr kumimoji="1" lang="en-US" altLang="zh-CN" sz="1600" dirty="0" smtClean="0"/>
              <a:t>value</a:t>
            </a:r>
            <a:r>
              <a:rPr kumimoji="1" lang="zh-CN" altLang="en-US" sz="1600" dirty="0" smtClean="0"/>
              <a:t>进行签名：</a:t>
            </a:r>
            <a:endParaRPr kumimoji="1"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name=s%3Ajohn.DLIiJgv0llC1zsGyuFFnvwAQjgHWvhRglOBNvcJphII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/>
              <a:t>s%3A</a:t>
            </a:r>
            <a:r>
              <a:rPr kumimoji="1" lang="zh-CN" altLang="en-US" sz="1600" dirty="0" smtClean="0"/>
              <a:t>真值为</a:t>
            </a:r>
            <a:r>
              <a:rPr kumimoji="1" lang="en-US" altLang="zh-CN" sz="1600" dirty="0" smtClean="0"/>
              <a:t>s:,</a:t>
            </a:r>
            <a:r>
              <a:rPr kumimoji="1" lang="zh-CN" altLang="en-US" sz="1600" dirty="0" smtClean="0"/>
              <a:t>表示签名，</a:t>
            </a:r>
            <a:r>
              <a:rPr kumimoji="1" lang="en-US" altLang="zh-CN" sz="1600" dirty="0" smtClean="0"/>
              <a:t>john</a:t>
            </a:r>
            <a:r>
              <a:rPr kumimoji="1" lang="zh-CN" altLang="en-US" sz="1600" dirty="0" smtClean="0"/>
              <a:t>为实际值，其后为签名</a:t>
            </a:r>
            <a:endParaRPr kumimoji="1" lang="en-US" altLang="zh-CN" sz="16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600" dirty="0" smtClean="0"/>
              <a:t>此时，使用</a:t>
            </a:r>
            <a:r>
              <a:rPr kumimoji="1" lang="en-US" altLang="zh-CN" sz="1600" dirty="0" err="1" smtClean="0"/>
              <a:t>req.singnedCookies</a:t>
            </a:r>
            <a:r>
              <a:rPr kumimoji="1" lang="zh-CN" altLang="en-US" sz="1600" dirty="0" smtClean="0"/>
              <a:t>来获取值，</a:t>
            </a:r>
            <a:r>
              <a:rPr kumimoji="1" lang="en-US" altLang="zh-CN" sz="1600" dirty="0" smtClean="0"/>
              <a:t>name=john</a:t>
            </a:r>
            <a:r>
              <a:rPr kumimoji="1" lang="zh-CN" altLang="en-US" sz="1600" dirty="0" smtClean="0"/>
              <a:t>，否则</a:t>
            </a:r>
            <a:r>
              <a:rPr kumimoji="1" lang="en-US" altLang="zh-CN" sz="1600" dirty="0" smtClean="0"/>
              <a:t>name=false</a:t>
            </a:r>
            <a:r>
              <a:rPr kumimoji="1" lang="zh-CN" altLang="en-US" sz="1600" dirty="0" smtClean="0"/>
              <a:t>（</a:t>
            </a:r>
            <a:r>
              <a:rPr kumimoji="1" lang="en-US" altLang="zh-CN" sz="1600" dirty="0" err="1" smtClean="0"/>
              <a:t>req.cookies</a:t>
            </a:r>
            <a:r>
              <a:rPr kumimoji="1" lang="zh-CN" altLang="en-US" sz="1600" dirty="0" smtClean="0"/>
              <a:t>此时是用来获取未签名</a:t>
            </a:r>
            <a:r>
              <a:rPr kumimoji="1" lang="en-US" altLang="zh-CN" sz="1600" dirty="0" smtClean="0"/>
              <a:t>cookie</a:t>
            </a:r>
            <a:r>
              <a:rPr kumimoji="1" lang="zh-CN" altLang="en-US" sz="1600" dirty="0" smtClean="0"/>
              <a:t>的）</a:t>
            </a:r>
            <a:endParaRPr kumimoji="1" lang="en-US" altLang="zh-CN" sz="16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实际上</a:t>
            </a:r>
            <a:r>
              <a:rPr kumimoji="1" lang="en-US" altLang="zh-CN" sz="2000" dirty="0" smtClean="0"/>
              <a:t>express-session</a:t>
            </a:r>
            <a:r>
              <a:rPr kumimoji="1" lang="zh-CN" altLang="en-US" sz="2000" dirty="0" smtClean="0"/>
              <a:t>正是使用了这些方式，完成对</a:t>
            </a:r>
            <a:r>
              <a:rPr kumimoji="1" lang="en-US" altLang="zh-CN" sz="2000" dirty="0" err="1" smtClean="0"/>
              <a:t>connect.id</a:t>
            </a:r>
            <a:r>
              <a:rPr kumimoji="1" lang="zh-CN" altLang="en-US" sz="2000" dirty="0" smtClean="0"/>
              <a:t>的保护，但目前</a:t>
            </a:r>
            <a:r>
              <a:rPr kumimoji="1" lang="en-US" altLang="zh-CN" sz="2000" dirty="0" smtClean="0"/>
              <a:t>express-session,</a:t>
            </a:r>
            <a:r>
              <a:rPr kumimoji="1" lang="zh-CN" altLang="en-US" sz="2000" dirty="0" smtClean="0"/>
              <a:t>并不依赖</a:t>
            </a:r>
            <a:r>
              <a:rPr kumimoji="1" lang="en-US" altLang="zh-CN" sz="2000" dirty="0" smtClean="0"/>
              <a:t>cookie-parser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它们都依赖于</a:t>
            </a:r>
            <a:r>
              <a:rPr kumimoji="1" lang="en-US" altLang="zh-CN" sz="2000" dirty="0" smtClean="0"/>
              <a:t>cookie-signature</a:t>
            </a:r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工作原理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3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2323418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-g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express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 smtClean="0"/>
              <a:t>命令</a:t>
            </a:r>
            <a:r>
              <a:rPr kumimoji="1" lang="zh-CN" altLang="en-US" dirty="0"/>
              <a:t>行</a:t>
            </a:r>
            <a:r>
              <a:rPr kumimoji="1" lang="en-US" altLang="zh-CN" dirty="0"/>
              <a:t>&gt;</a:t>
            </a:r>
            <a:r>
              <a:rPr kumimoji="1" lang="en-US" altLang="zh-CN" dirty="0" smtClean="0"/>
              <a:t>express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[-e]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myapp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安装及入门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4031195"/>
            <a:ext cx="4089400" cy="1754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0" y="1569056"/>
            <a:ext cx="2578100" cy="16159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38" y="3569821"/>
            <a:ext cx="5727562" cy="26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97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674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9789" y="78417"/>
            <a:ext cx="2654643" cy="6170993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 smtClean="0"/>
              <a:t>对称密钥体系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800" b="1" dirty="0" smtClean="0"/>
              <a:t>(</a:t>
            </a:r>
            <a:r>
              <a:rPr kumimoji="1" lang="zh-CN" altLang="en-US" sz="1800" b="1" dirty="0" smtClean="0"/>
              <a:t>我用</a:t>
            </a:r>
            <a:r>
              <a:rPr kumimoji="1" lang="en-US" altLang="zh-CN" sz="1800" b="1" dirty="0" err="1" smtClean="0"/>
              <a:t>CloudFlare</a:t>
            </a:r>
            <a:r>
              <a:rPr kumimoji="1" lang="zh-CN" altLang="en-US" sz="1800" b="1" dirty="0" smtClean="0"/>
              <a:t>的图说明</a:t>
            </a:r>
            <a:r>
              <a:rPr kumimoji="1" lang="en-US" altLang="zh-CN" sz="1800" b="1" dirty="0" smtClean="0"/>
              <a:t>)</a:t>
            </a:r>
            <a:endParaRPr kumimoji="1" lang="zh-CN" alt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78" y="78417"/>
            <a:ext cx="8979296" cy="66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1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/>
              <a:t>### </a:t>
            </a:r>
            <a:r>
              <a:rPr lang="zh-CN" altLang="en-US" sz="1400" dirty="0"/>
              <a:t>生成私钥</a:t>
            </a:r>
            <a:br>
              <a:rPr lang="zh-CN" altLang="en-US" sz="1400" dirty="0"/>
            </a:br>
            <a:r>
              <a:rPr lang="en-US" altLang="zh-CN" sz="1400" dirty="0" err="1"/>
              <a:t>openssl</a:t>
            </a:r>
            <a:r>
              <a:rPr lang="en-US" altLang="zh-CN" sz="1400" dirty="0"/>
              <a:t> </a:t>
            </a:r>
            <a:r>
              <a:rPr lang="en-US" altLang="zh-CN" sz="1400" dirty="0" err="1" smtClean="0"/>
              <a:t>genrsa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-out </a:t>
            </a:r>
            <a:r>
              <a:rPr lang="en-US" altLang="zh-CN" sz="1400" dirty="0" err="1"/>
              <a:t>private_key.pem</a:t>
            </a:r>
            <a:r>
              <a:rPr lang="en-US" altLang="zh-CN" sz="1400" dirty="0"/>
              <a:t> 1024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### </a:t>
            </a:r>
            <a:r>
              <a:rPr lang="zh-CN" altLang="en-US" sz="1400" dirty="0"/>
              <a:t>利用私钥生成公钥</a:t>
            </a:r>
            <a:br>
              <a:rPr lang="zh-CN" altLang="en-US" sz="1400" dirty="0"/>
            </a:br>
            <a:r>
              <a:rPr lang="en-US" altLang="zh-CN" sz="1400" dirty="0" err="1"/>
              <a:t>openssl</a:t>
            </a:r>
            <a:r>
              <a:rPr lang="en-US" altLang="zh-CN" sz="1400" dirty="0"/>
              <a:t> </a:t>
            </a:r>
            <a:r>
              <a:rPr lang="en-US" altLang="zh-CN" sz="1400" dirty="0" err="1" smtClean="0"/>
              <a:t>rsa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-in </a:t>
            </a:r>
            <a:r>
              <a:rPr lang="en-US" altLang="zh-CN" sz="1400" dirty="0" err="1"/>
              <a:t>private_key.pem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pubout</a:t>
            </a:r>
            <a:r>
              <a:rPr lang="en-US" altLang="zh-CN" sz="1400" dirty="0"/>
              <a:t> -out </a:t>
            </a:r>
            <a:r>
              <a:rPr lang="en-US" altLang="zh-CN" sz="1400" dirty="0" err="1"/>
              <a:t>public_key.pem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### </a:t>
            </a:r>
            <a:r>
              <a:rPr lang="zh-CN" altLang="en-US" sz="1400" dirty="0"/>
              <a:t>进行</a:t>
            </a:r>
            <a:r>
              <a:rPr lang="en-US" altLang="zh-CN" sz="1400" dirty="0"/>
              <a:t>PKCS#8</a:t>
            </a:r>
            <a:r>
              <a:rPr lang="zh-CN" altLang="en-US" sz="1400" dirty="0"/>
              <a:t>编码 （并不是必需使用）</a:t>
            </a:r>
            <a:br>
              <a:rPr lang="zh-CN" altLang="en-US" sz="1400" dirty="0"/>
            </a:br>
            <a:r>
              <a:rPr lang="en-US" altLang="zh-CN" sz="1400" dirty="0" err="1"/>
              <a:t>openssl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pkcs8 </a:t>
            </a:r>
            <a:r>
              <a:rPr lang="en-US" altLang="zh-CN" sz="1400" dirty="0"/>
              <a:t>-topk8 -inform PEM -in </a:t>
            </a:r>
            <a:r>
              <a:rPr lang="en-US" altLang="zh-CN" sz="1400" dirty="0" err="1"/>
              <a:t>private_key.pem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outform</a:t>
            </a:r>
            <a:r>
              <a:rPr lang="en-US" altLang="zh-CN" sz="1400" dirty="0"/>
              <a:t> PEM -out pks8_private_key.pem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### </a:t>
            </a:r>
            <a:r>
              <a:rPr lang="zh-CN" altLang="en-US" sz="1400" dirty="0"/>
              <a:t>利用私钥生成数字证书 （有向导，帮助放入 个人或企业的信息），实际是用私钥生成的公钥，置入证书内部</a:t>
            </a:r>
            <a:br>
              <a:rPr lang="zh-CN" altLang="en-US" sz="1400" dirty="0"/>
            </a:br>
            <a:r>
              <a:rPr lang="en-US" altLang="zh-CN" sz="1400" dirty="0" err="1"/>
              <a:t>openssl</a:t>
            </a:r>
            <a:r>
              <a:rPr lang="en-US" altLang="zh-CN" sz="1400" dirty="0"/>
              <a:t> </a:t>
            </a:r>
            <a:r>
              <a:rPr lang="en-US" altLang="zh-CN" sz="1400" dirty="0" err="1"/>
              <a:t>req</a:t>
            </a:r>
            <a:r>
              <a:rPr lang="en-US" altLang="zh-CN" sz="1400" dirty="0"/>
              <a:t> -new -key </a:t>
            </a:r>
            <a:r>
              <a:rPr lang="en-US" altLang="zh-CN" sz="1400" dirty="0" err="1"/>
              <a:t>private_key.pem</a:t>
            </a:r>
            <a:r>
              <a:rPr lang="en-US" altLang="zh-CN" sz="1400" dirty="0"/>
              <a:t> -out </a:t>
            </a:r>
            <a:r>
              <a:rPr lang="en-US" altLang="zh-CN" sz="1400" dirty="0" err="1"/>
              <a:t>csr.pem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### </a:t>
            </a:r>
            <a:r>
              <a:rPr lang="zh-CN" altLang="en-US" sz="1400" dirty="0"/>
              <a:t>利用私钥（一般使用</a:t>
            </a:r>
            <a:r>
              <a:rPr lang="en-US" altLang="zh-CN" sz="1400" dirty="0"/>
              <a:t>CA</a:t>
            </a:r>
            <a:r>
              <a:rPr lang="zh-CN" altLang="en-US" sz="1400" dirty="0"/>
              <a:t>的私钥），对数字证书进行签名</a:t>
            </a:r>
            <a:r>
              <a:rPr lang="en-US" altLang="zh-CN" sz="1400" dirty="0"/>
              <a:t>(</a:t>
            </a:r>
            <a:r>
              <a:rPr lang="zh-CN" altLang="en-US" sz="1400" dirty="0"/>
              <a:t>此时是自签名的</a:t>
            </a:r>
            <a:r>
              <a:rPr lang="en-US" altLang="zh-CN" sz="1400" dirty="0"/>
              <a:t>365</a:t>
            </a:r>
            <a:r>
              <a:rPr lang="zh-CN" altLang="en-US" sz="1400" dirty="0"/>
              <a:t>天的证书</a:t>
            </a:r>
            <a:r>
              <a:rPr lang="en-US" altLang="zh-CN" sz="1400" dirty="0"/>
              <a:t>)</a:t>
            </a:r>
            <a:br>
              <a:rPr lang="en-US" altLang="zh-CN" sz="1400" dirty="0"/>
            </a:br>
            <a:r>
              <a:rPr lang="en-US" altLang="zh-CN" sz="1400" dirty="0" err="1"/>
              <a:t>openssl</a:t>
            </a:r>
            <a:r>
              <a:rPr lang="en-US" altLang="zh-CN" sz="1400" dirty="0"/>
              <a:t> x509 -</a:t>
            </a:r>
            <a:r>
              <a:rPr lang="en-US" altLang="zh-CN" sz="1400" dirty="0" err="1"/>
              <a:t>req</a:t>
            </a:r>
            <a:r>
              <a:rPr lang="en-US" altLang="zh-CN" sz="1400" dirty="0"/>
              <a:t> -days 365 -in </a:t>
            </a:r>
            <a:r>
              <a:rPr lang="en-US" altLang="zh-CN" sz="1400" dirty="0" err="1"/>
              <a:t>csr.pem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signkey</a:t>
            </a:r>
            <a:r>
              <a:rPr lang="en-US" altLang="zh-CN" sz="1400" dirty="0"/>
              <a:t> </a:t>
            </a:r>
            <a:r>
              <a:rPr lang="en-US" altLang="zh-CN" sz="1400" dirty="0" err="1"/>
              <a:t>private_key.pem</a:t>
            </a:r>
            <a:r>
              <a:rPr lang="en-US" altLang="zh-CN" sz="1400" dirty="0"/>
              <a:t> -out </a:t>
            </a:r>
            <a:r>
              <a:rPr lang="en-US" altLang="zh-CN" sz="1400" dirty="0" err="1"/>
              <a:t>johnyu.crt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### </a:t>
            </a:r>
            <a:r>
              <a:rPr lang="zh-CN" altLang="en-US" sz="1400" dirty="0"/>
              <a:t>此时，我们有了私钥和自签名的证书，具备了提供</a:t>
            </a:r>
            <a:r>
              <a:rPr lang="en-US" altLang="zh-CN" sz="1400" dirty="0"/>
              <a:t>HTTPS</a:t>
            </a:r>
            <a:r>
              <a:rPr lang="zh-CN" altLang="en-US" sz="1400" dirty="0"/>
              <a:t>的条件</a:t>
            </a:r>
            <a:endParaRPr kumimoji="1"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b="1" dirty="0" smtClean="0"/>
              <a:t>用</a:t>
            </a:r>
            <a:r>
              <a:rPr kumimoji="1" lang="en-US" altLang="zh-CN" sz="3600" b="1" dirty="0" err="1" smtClean="0"/>
              <a:t>openssl</a:t>
            </a:r>
            <a:r>
              <a:rPr kumimoji="1" lang="zh-CN" altLang="en-US" sz="3600" b="1" dirty="0" smtClean="0"/>
              <a:t>做下演示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8863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express</a:t>
            </a:r>
            <a:r>
              <a:rPr kumimoji="1" lang="zh-CN" altLang="en-US" dirty="0" smtClean="0"/>
              <a:t>的启动方式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10" y="1635105"/>
            <a:ext cx="9103497" cy="49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0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跨域脚本攻击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156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1570504"/>
            <a:ext cx="10398712" cy="26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6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Other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537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973715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是服务器向浏览器发送的数据块，浏览器的下次对该服务器的访问，会将</a:t>
            </a:r>
            <a:r>
              <a:rPr kumimoji="1" lang="en-US" altLang="zh-CN" sz="2000" dirty="0" smtClean="0"/>
              <a:t>cookie</a:t>
            </a:r>
            <a:r>
              <a:rPr kumimoji="1" lang="zh-CN" altLang="en-US" sz="2000" dirty="0" smtClean="0"/>
              <a:t>重新发回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此机制使</a:t>
            </a:r>
            <a:r>
              <a:rPr kumimoji="1" lang="en-US" altLang="zh-CN" sz="2000" dirty="0" smtClean="0"/>
              <a:t>Http</a:t>
            </a:r>
            <a:r>
              <a:rPr kumimoji="1" lang="zh-CN" altLang="en-US" sz="2000" dirty="0" smtClean="0"/>
              <a:t>可以提供“有状态的服务”（另一种方式</a:t>
            </a:r>
            <a:r>
              <a:rPr kumimoji="1" lang="en-US" altLang="zh-CN" sz="2000" dirty="0" err="1" smtClean="0"/>
              <a:t>url</a:t>
            </a:r>
            <a:r>
              <a:rPr kumimoji="1" lang="zh-CN" altLang="en-US" sz="2000" dirty="0" smtClean="0"/>
              <a:t>重写）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有个数及</a:t>
            </a:r>
            <a:r>
              <a:rPr kumimoji="1" lang="en-US" altLang="zh-CN" sz="2000" dirty="0" smtClean="0"/>
              <a:t>4k</a:t>
            </a:r>
            <a:r>
              <a:rPr kumimoji="1" lang="zh-CN" altLang="en-US" sz="2000" dirty="0" smtClean="0"/>
              <a:t>大小限制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html5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Web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storage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API</a:t>
            </a:r>
            <a:r>
              <a:rPr kumimoji="1" lang="zh-CN" altLang="en-US" sz="2000" dirty="0" smtClean="0"/>
              <a:t>目前可以取代它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Cookie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28" y="5259403"/>
            <a:ext cx="7353300" cy="1346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28" y="3506680"/>
            <a:ext cx="7353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9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2268375"/>
            <a:ext cx="10515600" cy="39085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 smtClean="0"/>
              <a:t>Expires:GMT</a:t>
            </a:r>
            <a:r>
              <a:rPr kumimoji="1" lang="zh-CN" altLang="en-US" sz="2000" dirty="0" smtClean="0"/>
              <a:t>时间字符串，指明过期点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en-US" altLang="zh-CN" sz="2000" dirty="0" err="1" smtClean="0"/>
              <a:t>HttpOnly:document.cookie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将无法获取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Secure:</a:t>
            </a:r>
            <a:r>
              <a:rPr kumimoji="1" lang="zh-CN" altLang="en-US" sz="2000" dirty="0" smtClean="0"/>
              <a:t>此</a:t>
            </a:r>
            <a:r>
              <a:rPr kumimoji="1" lang="en-US" altLang="zh-CN" sz="2000" dirty="0" smtClean="0"/>
              <a:t>Cookie</a:t>
            </a:r>
            <a:r>
              <a:rPr kumimoji="1" lang="zh-CN" altLang="en-US" sz="2000" dirty="0" smtClean="0"/>
              <a:t>只有</a:t>
            </a:r>
            <a:r>
              <a:rPr kumimoji="1" lang="en-US" altLang="zh-CN" sz="2000" dirty="0" smtClean="0"/>
              <a:t>Https</a:t>
            </a:r>
            <a:r>
              <a:rPr kumimoji="1" lang="zh-CN" altLang="en-US" sz="2000" dirty="0" smtClean="0"/>
              <a:t>请求下才会发送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Max-Age:</a:t>
            </a:r>
            <a:r>
              <a:rPr kumimoji="1" lang="zh-CN" altLang="en-US" sz="2000" dirty="0" smtClean="0"/>
              <a:t>从当前计算的毫秒值，超过些值</a:t>
            </a:r>
            <a:r>
              <a:rPr kumimoji="1" lang="en-US" altLang="zh-CN" sz="2000" dirty="0" smtClean="0"/>
              <a:t>cookie</a:t>
            </a:r>
            <a:r>
              <a:rPr kumimoji="1" lang="zh-CN" altLang="en-US" sz="2000" dirty="0" smtClean="0"/>
              <a:t>过期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en-US" altLang="zh-CN" sz="1800" dirty="0" smtClean="0"/>
              <a:t>domain:</a:t>
            </a:r>
            <a:r>
              <a:rPr lang="zh-CN" altLang="en-US" sz="1800" dirty="0"/>
              <a:t>哪些主机可以接受</a:t>
            </a:r>
            <a:r>
              <a:rPr lang="en-US" altLang="zh-CN" sz="1800" dirty="0" smtClean="0"/>
              <a:t>Cookie</a:t>
            </a:r>
            <a:r>
              <a:rPr lang="zh-CN" altLang="en-US" sz="1800" dirty="0" smtClean="0"/>
              <a:t>，</a:t>
            </a:r>
            <a:r>
              <a:rPr kumimoji="1" lang="zh-CN" altLang="en-US" sz="1800" dirty="0" smtClean="0"/>
              <a:t>默认值为</a:t>
            </a:r>
            <a:r>
              <a:rPr kumimoji="1" lang="en-US" altLang="zh-CN" sz="1800" dirty="0" err="1" smtClean="0"/>
              <a:t>document.location.host</a:t>
            </a:r>
            <a:r>
              <a:rPr kumimoji="1" lang="en-US" altLang="zh-CN" sz="1800" dirty="0" smtClean="0"/>
              <a:t>,</a:t>
            </a:r>
            <a:r>
              <a:rPr lang="zh-CN" altLang="en-US" sz="1800" dirty="0"/>
              <a:t>如果设置 </a:t>
            </a:r>
            <a:r>
              <a:rPr lang="en-US" altLang="zh-CN" sz="1800" dirty="0"/>
              <a:t>Domain=</a:t>
            </a:r>
            <a:r>
              <a:rPr lang="en-US" altLang="zh-CN" sz="1800" dirty="0" err="1"/>
              <a:t>mozilla.org</a:t>
            </a:r>
            <a:r>
              <a:rPr lang="zh-CN" altLang="en-US" sz="1800" dirty="0"/>
              <a:t>，则</a:t>
            </a:r>
            <a:r>
              <a:rPr lang="en-US" altLang="zh-CN" sz="1800" dirty="0"/>
              <a:t>Cookie</a:t>
            </a:r>
            <a:r>
              <a:rPr lang="zh-CN" altLang="en-US" sz="1800" dirty="0"/>
              <a:t>也包含在子域名中（如</a:t>
            </a:r>
            <a:r>
              <a:rPr lang="en-US" altLang="zh-CN" sz="1800" dirty="0" err="1"/>
              <a:t>developer.mozilla.org</a:t>
            </a:r>
            <a:r>
              <a:rPr lang="zh-CN" altLang="en-US" sz="1800" dirty="0" smtClean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1800" dirty="0" smtClean="0"/>
              <a:t>path:</a:t>
            </a:r>
            <a:r>
              <a:rPr lang="zh-CN" altLang="en-US" sz="1800" dirty="0"/>
              <a:t>指定了主机下的哪些路径可以接受</a:t>
            </a:r>
            <a:r>
              <a:rPr lang="en-US" altLang="zh-CN" sz="1800" dirty="0" smtClean="0"/>
              <a:t>Cookie,</a:t>
            </a:r>
            <a:r>
              <a:rPr lang="zh-CN" altLang="en-US" sz="1800" dirty="0"/>
              <a:t>设置 </a:t>
            </a:r>
            <a:r>
              <a:rPr lang="en-US" altLang="zh-CN" sz="1800" dirty="0"/>
              <a:t>Path=/docs</a:t>
            </a:r>
            <a:r>
              <a:rPr lang="zh-CN" altLang="en-US" sz="1800" dirty="0"/>
              <a:t>，则以下地址都会匹配：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/</a:t>
            </a:r>
            <a:r>
              <a:rPr lang="en-US" altLang="zh-CN" sz="1600" dirty="0" smtClean="0"/>
              <a:t>docs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,/docs/Web/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,/</a:t>
            </a:r>
            <a:r>
              <a:rPr lang="en-US" altLang="zh-CN" sz="1600" dirty="0"/>
              <a:t>docs/Web/HTTP</a:t>
            </a:r>
          </a:p>
          <a:p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参数说明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664"/>
            <a:ext cx="10502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的获取方式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7" y="1629422"/>
            <a:ext cx="7848600" cy="1752600"/>
          </a:xfrm>
          <a:prstGeom prst="rect">
            <a:avLst/>
          </a:prstGeom>
        </p:spPr>
      </p:pic>
      <p:sp>
        <p:nvSpPr>
          <p:cNvPr id="6" name="线形标注 2 (带边框和强调线) 5"/>
          <p:cNvSpPr/>
          <p:nvPr/>
        </p:nvSpPr>
        <p:spPr>
          <a:xfrm>
            <a:off x="3009530" y="3746377"/>
            <a:ext cx="3098307" cy="128726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8611"/>
              <a:gd name="adj6" fmla="val -198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XSS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CSRF</a:t>
            </a:r>
            <a:r>
              <a:rPr kumimoji="1" lang="zh-CN" altLang="en-US" dirty="0" smtClean="0"/>
              <a:t>留下后门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89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Application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280834"/>
            <a:ext cx="6413500" cy="287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8443"/>
            <a:ext cx="6959600" cy="1562100"/>
          </a:xfrm>
          <a:prstGeom prst="rect">
            <a:avLst/>
          </a:prstGeom>
        </p:spPr>
      </p:pic>
      <p:sp>
        <p:nvSpPr>
          <p:cNvPr id="6" name="线形标注 1 (带边框和强调线) 5"/>
          <p:cNvSpPr/>
          <p:nvPr/>
        </p:nvSpPr>
        <p:spPr>
          <a:xfrm>
            <a:off x="8322733" y="1859803"/>
            <a:ext cx="2675467" cy="781050"/>
          </a:xfrm>
          <a:prstGeom prst="accentBorderCallout1">
            <a:avLst>
              <a:gd name="adj1" fmla="val 18750"/>
              <a:gd name="adj2" fmla="val -8333"/>
              <a:gd name="adj3" fmla="val -3489"/>
              <a:gd name="adj4" fmla="val -23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作用</a:t>
            </a:r>
            <a:endParaRPr kumimoji="1" lang="zh-CN" altLang="en-US" dirty="0"/>
          </a:p>
        </p:txBody>
      </p:sp>
      <p:sp>
        <p:nvSpPr>
          <p:cNvPr id="7" name="线形标注 1 (带边框和强调线) 6"/>
          <p:cNvSpPr/>
          <p:nvPr/>
        </p:nvSpPr>
        <p:spPr>
          <a:xfrm>
            <a:off x="1185332" y="4715934"/>
            <a:ext cx="3513667" cy="781050"/>
          </a:xfrm>
          <a:prstGeom prst="accentBorderCallout1">
            <a:avLst>
              <a:gd name="adj1" fmla="val 6826"/>
              <a:gd name="adj2" fmla="val 102992"/>
              <a:gd name="adj3" fmla="val -53354"/>
              <a:gd name="adj4" fmla="val 121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实际上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的回调函数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013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XSS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CSRF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1835205"/>
            <a:ext cx="10034726" cy="622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99" y="2739578"/>
            <a:ext cx="10034726" cy="7019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4299" y="4030462"/>
            <a:ext cx="916175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对用户输入进行过滤来阻止</a:t>
            </a:r>
            <a:r>
              <a:rPr lang="en-US" altLang="zh-CN" dirty="0">
                <a:hlinkClick r:id="rId4" tooltip="XSS: Cross-site scripting (XSS) is a security exploit which allows an attacker to inject malicious client-side code into a website, which is then executed by the victims. The intent is to allow a person to bypass access controls and impersonate users. According to the Open Web Application Security Project, XSS is the third most common vulnerability in web applications for 2013."/>
              </a:rPr>
              <a:t>XSS</a:t>
            </a:r>
            <a:r>
              <a:rPr lang="zh-CN" altLang="en-US" dirty="0"/>
              <a:t>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任何敏感操作都需要确认；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用于敏感信息的</a:t>
            </a:r>
            <a:r>
              <a:rPr lang="en-US" altLang="zh-CN" dirty="0"/>
              <a:t>Cookie</a:t>
            </a:r>
            <a:r>
              <a:rPr lang="zh-CN" altLang="en-US" dirty="0"/>
              <a:t>只能拥有较短的生命周期；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57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 smtClean="0"/>
              <a:t>引入：</a:t>
            </a:r>
            <a:r>
              <a:rPr lang="en-US" altLang="zh-CN" sz="2000" dirty="0" err="1"/>
              <a:t>var</a:t>
            </a:r>
            <a:r>
              <a:rPr lang="en-US" altLang="zh-CN" sz="2000" dirty="0"/>
              <a:t> session </a:t>
            </a:r>
            <a:r>
              <a:rPr lang="en-US" altLang="zh-CN" sz="2000" b="1" dirty="0"/>
              <a:t>=</a:t>
            </a:r>
            <a:r>
              <a:rPr lang="en-US" altLang="zh-CN" sz="2000" dirty="0"/>
              <a:t> require('express-session</a:t>
            </a:r>
            <a:r>
              <a:rPr lang="en-US" altLang="zh-CN" sz="2000" dirty="0" smtClean="0"/>
              <a:t>')</a:t>
            </a:r>
          </a:p>
          <a:p>
            <a:r>
              <a:rPr kumimoji="1" lang="zh-CN" altLang="en-US" sz="2000" dirty="0" smtClean="0"/>
              <a:t>使用：</a:t>
            </a:r>
            <a:r>
              <a:rPr kumimoji="1" lang="en-US" altLang="zh-CN" sz="2000" dirty="0" err="1" smtClean="0"/>
              <a:t>app.use</a:t>
            </a:r>
            <a:r>
              <a:rPr kumimoji="1" lang="en-US" altLang="zh-CN" sz="2000" dirty="0" smtClean="0"/>
              <a:t>(session(option));</a:t>
            </a:r>
          </a:p>
          <a:p>
            <a:r>
              <a:rPr kumimoji="1" lang="en-US" altLang="zh-CN" sz="2000" dirty="0" smtClean="0"/>
              <a:t>option:</a:t>
            </a:r>
          </a:p>
          <a:p>
            <a:pPr lvl="1"/>
            <a:r>
              <a:rPr kumimoji="1" lang="en-US" altLang="zh-CN" sz="1600" dirty="0" smtClean="0"/>
              <a:t>cookie:</a:t>
            </a:r>
            <a:r>
              <a:rPr lang="en-US" altLang="zh-CN" sz="1600" dirty="0"/>
              <a:t>{ path: </a:t>
            </a:r>
            <a:r>
              <a:rPr lang="en-US" altLang="zh-CN" sz="1600" dirty="0" smtClean="0"/>
              <a:t>‘/’, </a:t>
            </a:r>
            <a:r>
              <a:rPr lang="en-US" altLang="zh-CN" sz="1600" dirty="0" err="1"/>
              <a:t>httpOnly</a:t>
            </a:r>
            <a:r>
              <a:rPr lang="en-US" altLang="zh-CN" sz="1600" dirty="0"/>
              <a:t>: true, secure: false, </a:t>
            </a:r>
            <a:r>
              <a:rPr lang="en-US" altLang="zh-CN" sz="1600" dirty="0" err="1"/>
              <a:t>maxAge</a:t>
            </a:r>
            <a:r>
              <a:rPr lang="en-US" altLang="zh-CN" sz="1600" dirty="0"/>
              <a:t>: null </a:t>
            </a:r>
            <a:r>
              <a:rPr lang="en-US" altLang="zh-CN" sz="1600" dirty="0" smtClean="0"/>
              <a:t>},</a:t>
            </a:r>
            <a:r>
              <a:rPr lang="zh-CN" altLang="en-US" sz="1600" dirty="0" smtClean="0"/>
              <a:t>以上为默认值，具体见前一节</a:t>
            </a:r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Cookie</a:t>
            </a:r>
          </a:p>
          <a:p>
            <a:pPr lvl="1"/>
            <a:r>
              <a:rPr lang="en-US" altLang="zh-CN" sz="1600" b="1" dirty="0" smtClean="0"/>
              <a:t>secret</a:t>
            </a:r>
            <a:r>
              <a:rPr lang="zh-CN" altLang="en-US" sz="1600" b="1" dirty="0" smtClean="0">
                <a:sym typeface="Wingdings"/>
              </a:rPr>
              <a:t>：必选，对</a:t>
            </a:r>
            <a:r>
              <a:rPr lang="en-US" altLang="zh-CN" sz="1600" b="1" dirty="0" err="1" smtClean="0">
                <a:sym typeface="Wingdings"/>
              </a:rPr>
              <a:t>connect.id</a:t>
            </a:r>
            <a:r>
              <a:rPr lang="zh-CN" altLang="en-US" sz="1600" b="1" dirty="0" smtClean="0">
                <a:sym typeface="Wingdings"/>
              </a:rPr>
              <a:t>进行签名，保证完整性。</a:t>
            </a:r>
            <a:endParaRPr lang="en-US" altLang="zh-CN" sz="1600" dirty="0" smtClean="0"/>
          </a:p>
          <a:p>
            <a:pPr lvl="1"/>
            <a:r>
              <a:rPr lang="en-US" altLang="zh-CN" sz="1600" dirty="0" err="1" smtClean="0"/>
              <a:t>name:connect.id</a:t>
            </a:r>
            <a:r>
              <a:rPr lang="en-US" altLang="zh-CN" sz="1600" dirty="0" smtClean="0"/>
              <a:t>(default)</a:t>
            </a:r>
          </a:p>
          <a:p>
            <a:pPr lvl="1"/>
            <a:r>
              <a:rPr lang="en-US" altLang="zh-CN" sz="1600" dirty="0" err="1" smtClean="0"/>
              <a:t>resave:true</a:t>
            </a:r>
            <a:r>
              <a:rPr lang="en-US" altLang="zh-CN" sz="1600" dirty="0" smtClean="0"/>
              <a:t>(default),</a:t>
            </a:r>
            <a:r>
              <a:rPr lang="zh-CN" altLang="en-US" sz="1600" dirty="0" smtClean="0"/>
              <a:t>强制保存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即使</a:t>
            </a:r>
            <a:r>
              <a:rPr lang="en-US" altLang="zh-CN" sz="1600" dirty="0" smtClean="0"/>
              <a:t>session</a:t>
            </a:r>
            <a:r>
              <a:rPr lang="zh-CN" altLang="en-US" sz="1600" dirty="0" smtClean="0"/>
              <a:t>内容没有改变</a:t>
            </a:r>
            <a:endParaRPr lang="en-US" altLang="zh-CN" sz="1600" dirty="0" smtClean="0"/>
          </a:p>
          <a:p>
            <a:pPr lvl="1"/>
            <a:r>
              <a:rPr lang="en-US" altLang="zh-CN" sz="1600" dirty="0" err="1" smtClean="0"/>
              <a:t>saveUninitialized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true(default),</a:t>
            </a:r>
            <a:r>
              <a:rPr lang="zh-CN" altLang="en-US" sz="1600" dirty="0" smtClean="0"/>
              <a:t>是否对“没有</a:t>
            </a:r>
            <a:r>
              <a:rPr lang="en-US" altLang="zh-CN" sz="1600" dirty="0" smtClean="0"/>
              <a:t>session</a:t>
            </a:r>
            <a:r>
              <a:rPr lang="zh-CN" altLang="en-US" sz="1600" dirty="0" smtClean="0"/>
              <a:t>操作的请求”分配存储，最好设为</a:t>
            </a:r>
            <a:r>
              <a:rPr lang="en-US" altLang="zh-CN" sz="1600" dirty="0" smtClean="0"/>
              <a:t>false</a:t>
            </a:r>
          </a:p>
          <a:p>
            <a:pPr lvl="1"/>
            <a:endParaRPr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/>
              <a:t>e</a:t>
            </a:r>
            <a:r>
              <a:rPr kumimoji="1" lang="en-US" altLang="zh-CN" dirty="0" smtClean="0"/>
              <a:t>xpress-session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003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7" y="1839150"/>
            <a:ext cx="10765963" cy="46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8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HttpServer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16" y="1519767"/>
            <a:ext cx="9455684" cy="1367366"/>
          </a:xfrm>
          <a:prstGeom prst="rect">
            <a:avLst/>
          </a:prstGeom>
        </p:spPr>
      </p:pic>
      <p:sp>
        <p:nvSpPr>
          <p:cNvPr id="6" name="线形标注 2 (带边框和强调线) 5"/>
          <p:cNvSpPr/>
          <p:nvPr/>
        </p:nvSpPr>
        <p:spPr>
          <a:xfrm>
            <a:off x="4495800" y="3276600"/>
            <a:ext cx="3386667" cy="1727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8774"/>
              <a:gd name="adj6" fmla="val -1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此时它是台</a:t>
            </a:r>
            <a:r>
              <a:rPr kumimoji="1" lang="en-US" altLang="zh-CN" dirty="0" err="1" smtClean="0"/>
              <a:t>HttpServer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16" y="3276600"/>
            <a:ext cx="2324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Dynamic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Server(EJS)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1517"/>
            <a:ext cx="6891867" cy="1027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683" y="1551517"/>
            <a:ext cx="2019300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3289"/>
            <a:ext cx="6714066" cy="2823311"/>
          </a:xfrm>
          <a:prstGeom prst="rect">
            <a:avLst/>
          </a:prstGeom>
        </p:spPr>
      </p:pic>
      <p:sp>
        <p:nvSpPr>
          <p:cNvPr id="7" name="线形标注 2 (带边框和强调线) 6"/>
          <p:cNvSpPr/>
          <p:nvPr/>
        </p:nvSpPr>
        <p:spPr>
          <a:xfrm>
            <a:off x="8204201" y="4055532"/>
            <a:ext cx="2540000" cy="1557867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334"/>
              <a:gd name="adj6" fmla="val -197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EJS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1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0849"/>
            <a:ext cx="6139202" cy="14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路由控制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16795" y="3244334"/>
            <a:ext cx="4958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www.expressjs.com.cn</a:t>
            </a:r>
            <a:r>
              <a:rPr kumimoji="1" lang="en-US" altLang="zh-CN" dirty="0"/>
              <a:t>/guide/</a:t>
            </a:r>
            <a:r>
              <a:rPr kumimoji="1" lang="en-US" altLang="zh-CN" dirty="0" err="1"/>
              <a:t>routing.html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20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19809</TotalTime>
  <Words>1028</Words>
  <Application>Microsoft Macintosh PowerPoint</Application>
  <PresentationFormat>宽屏</PresentationFormat>
  <Paragraphs>160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DengXian</vt:lpstr>
      <vt:lpstr>DengXian Light</vt:lpstr>
      <vt:lpstr>Microsoft YaHei</vt:lpstr>
      <vt:lpstr>Monaco</vt:lpstr>
      <vt:lpstr>Wingdings</vt:lpstr>
      <vt:lpstr>Arial</vt:lpstr>
      <vt:lpstr>Office 主题</vt:lpstr>
      <vt:lpstr>Express.js</vt:lpstr>
      <vt:lpstr>ExpressJs</vt:lpstr>
      <vt:lpstr>全部的对象</vt:lpstr>
      <vt:lpstr>安装及入门</vt:lpstr>
      <vt:lpstr>Application</vt:lpstr>
      <vt:lpstr>As a HttpServer</vt:lpstr>
      <vt:lpstr>As a Dynamic Web Server(EJS)</vt:lpstr>
      <vt:lpstr>日志</vt:lpstr>
      <vt:lpstr>路由控制</vt:lpstr>
      <vt:lpstr>app.method</vt:lpstr>
      <vt:lpstr>Router==“Mini Application”</vt:lpstr>
      <vt:lpstr>Restful的简写风格</vt:lpstr>
      <vt:lpstr>路由路径</vt:lpstr>
      <vt:lpstr>callback</vt:lpstr>
      <vt:lpstr>Respose</vt:lpstr>
      <vt:lpstr>Response</vt:lpstr>
      <vt:lpstr>PowerPoint 演示文稿</vt:lpstr>
      <vt:lpstr>res.format</vt:lpstr>
      <vt:lpstr>Request</vt:lpstr>
      <vt:lpstr>express.Request (1)</vt:lpstr>
      <vt:lpstr>PowerPoint 演示文稿</vt:lpstr>
      <vt:lpstr>PowerPoint 演示文稿</vt:lpstr>
      <vt:lpstr>MiddleWare</vt:lpstr>
      <vt:lpstr>MiddleWare</vt:lpstr>
      <vt:lpstr>body-parser middleware(以前内置)</vt:lpstr>
      <vt:lpstr>express-session</vt:lpstr>
      <vt:lpstr>method-override</vt:lpstr>
      <vt:lpstr>文件上传</vt:lpstr>
      <vt:lpstr>Other</vt:lpstr>
      <vt:lpstr>app.param</vt:lpstr>
      <vt:lpstr>静态资源的指定</vt:lpstr>
      <vt:lpstr>ejs视图(1)</vt:lpstr>
      <vt:lpstr>ejs视图(2)</vt:lpstr>
      <vt:lpstr>跨域访问</vt:lpstr>
      <vt:lpstr>编写中间件</vt:lpstr>
      <vt:lpstr>关于sessionID的签名</vt:lpstr>
      <vt:lpstr>原理</vt:lpstr>
      <vt:lpstr>cookie的完整性</vt:lpstr>
      <vt:lpstr>工作原理</vt:lpstr>
      <vt:lpstr>HTTPS</vt:lpstr>
      <vt:lpstr>对称密钥体系 (我用CloudFlare的图说明)</vt:lpstr>
      <vt:lpstr>用openssl做下演示</vt:lpstr>
      <vt:lpstr>express的启动方式</vt:lpstr>
      <vt:lpstr>跨域脚本攻击</vt:lpstr>
      <vt:lpstr>PowerPoint 演示文稿</vt:lpstr>
      <vt:lpstr>Other</vt:lpstr>
      <vt:lpstr>Http Cookie</vt:lpstr>
      <vt:lpstr>参数说明</vt:lpstr>
      <vt:lpstr>JS的获取方式</vt:lpstr>
      <vt:lpstr>XSS和CSRF</vt:lpstr>
      <vt:lpstr>关于express-session</vt:lpstr>
      <vt:lpstr>示例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426</cp:revision>
  <dcterms:created xsi:type="dcterms:W3CDTF">2016-05-12T01:33:20Z</dcterms:created>
  <dcterms:modified xsi:type="dcterms:W3CDTF">2018-06-29T11:29:39Z</dcterms:modified>
</cp:coreProperties>
</file>